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5E_D696391.xml" ContentType="application/vnd.ms-powerpoint.comments+xml"/>
  <Override PartName="/ppt/comments/modernComment_167_6DC067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8" r:id="rId2"/>
    <p:sldId id="349" r:id="rId3"/>
    <p:sldId id="340" r:id="rId4"/>
    <p:sldId id="350" r:id="rId5"/>
    <p:sldId id="360" r:id="rId6"/>
    <p:sldId id="351" r:id="rId7"/>
    <p:sldId id="352" r:id="rId8"/>
    <p:sldId id="353" r:id="rId9"/>
    <p:sldId id="354" r:id="rId10"/>
    <p:sldId id="355" r:id="rId11"/>
    <p:sldId id="356" r:id="rId12"/>
    <p:sldId id="358" r:id="rId13"/>
    <p:sldId id="359" r:id="rId14"/>
    <p:sldId id="357" r:id="rId15"/>
  </p:sldIdLst>
  <p:sldSz cx="9144000" cy="5143500" type="screen16x9"/>
  <p:notesSz cx="6810375" cy="99425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3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2412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80A107-08BB-0310-D562-73D15660EDF7}" name="Marco van der Linden" initials="MvdL" userId="S::marco.van.der.linden@rhdhv.com::5b56900e-7400-4d82-8064-289cee8833cd" providerId="AD"/>
  <p188:author id="{34284B5E-8831-6290-0E25-2875148C0F9B}" name="Mark van Schuylenburg" initials="MvS" userId="S::mj.van.schuylenburg@pzh.nl::4e0fc618-8682-45b1-bf82-a7f4e55e03b7" providerId="AD"/>
  <p188:author id="{8C03A1B8-F6E7-9834-B675-F4BA7B89D2D9}" name="Diederik Braat" initials="DB" userId="S::d.braat@pzh.nl::7cfc0f6d-86fe-42b6-8c60-76a4e54b2d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nka  Erkens - Janssen" initials="KE-J" lastIdx="11" clrIdx="0"/>
  <p:cmAuthor id="1" name="Jane Smith" initials="J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600"/>
    <a:srgbClr val="811066"/>
    <a:srgbClr val="A5C100"/>
    <a:srgbClr val="0086A8"/>
    <a:srgbClr val="00577E"/>
    <a:srgbClr val="FF0066"/>
    <a:srgbClr val="C7D300"/>
    <a:srgbClr val="4BACC6"/>
    <a:srgbClr val="72971B"/>
    <a:srgbClr val="D5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204CA4-5BDD-494B-9A25-0A97DEE1B217}" styleName="RHDHV_Corporate">
    <a:wholeTbl>
      <a:tcTxStyle>
        <a:fontRef idx="minor">
          <a:prstClr val="black"/>
        </a:fontRef>
        <a:schemeClr val="dk1"/>
      </a:tcTxStyle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BFE1E9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0C2D4"/>
          </a:solidFill>
        </a:fill>
      </a:tcStyle>
    </a:lastCol>
    <a:firstCol>
      <a:tcStyle>
        <a:tcBdr/>
        <a:fill>
          <a:solidFill>
            <a:srgbClr val="80C2D4"/>
          </a:solidFill>
        </a:fill>
      </a:tcStyle>
    </a:firstCol>
    <a:lastRow>
      <a:tcStyle>
        <a:tcBdr/>
        <a:fill>
          <a:solidFill>
            <a:srgbClr val="80C2D4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/>
        <a:fill>
          <a:solidFill>
            <a:srgbClr val="A5C100"/>
          </a:solidFill>
        </a:fill>
      </a:tcStyle>
    </a:firstRow>
  </a:tblStyle>
  <a:tblStyle styleId="{49A0ACF7-BA4C-4308-8FA3-B4FD36B7A2E9}" styleName="RHDHV_C2">
    <a:wholeTbl>
      <a:tcTxStyle>
        <a:fontRef idx="minor">
          <a:prstClr val="black"/>
        </a:fontRef>
        <a:schemeClr val="dk1"/>
      </a:tcTxStyle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BFE1E9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0C2D4"/>
          </a:solidFill>
        </a:fill>
      </a:tcStyle>
    </a:lastCol>
    <a:firstCol>
      <a:tcStyle>
        <a:tcBdr/>
        <a:fill>
          <a:solidFill>
            <a:srgbClr val="80C2D4"/>
          </a:solidFill>
        </a:fill>
      </a:tcStyle>
    </a:firstCol>
    <a:lastRow>
      <a:tcStyle>
        <a:tcBdr/>
        <a:fill>
          <a:solidFill>
            <a:srgbClr val="80C2D4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/>
        <a:fill>
          <a:solidFill>
            <a:srgbClr val="811066"/>
          </a:solidFill>
        </a:fill>
      </a:tcStyle>
    </a:firstRow>
  </a:tblStyle>
  <a:tblStyle styleId="{6B375C8A-7EAB-4DB4-8DA1-587306E8D778}" styleName="RHDHV_C3">
    <a:wholeTbl>
      <a:tcTxStyle>
        <a:fontRef idx="minor">
          <a:prstClr val="black"/>
        </a:fontRef>
        <a:schemeClr val="dk1"/>
      </a:tcTxStyle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FCE5BF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9CB80"/>
          </a:solidFill>
        </a:fill>
      </a:tcStyle>
    </a:lastCol>
    <a:firstCol>
      <a:tcStyle>
        <a:tcBdr/>
        <a:fill>
          <a:solidFill>
            <a:srgbClr val="F9CB80"/>
          </a:solidFill>
        </a:fill>
      </a:tcStyle>
    </a:firstCol>
    <a:lastRow>
      <a:tcStyle>
        <a:tcBdr/>
        <a:fill>
          <a:solidFill>
            <a:srgbClr val="F9CB80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/>
        <a:fill>
          <a:solidFill>
            <a:srgbClr val="00577E"/>
          </a:solidFill>
        </a:fill>
      </a:tcStyle>
    </a:firstRow>
  </a:tblStyle>
  <a:tblStyle styleId="{926CB3F0-E03F-44B0-9269-BAD2112F1088}" styleName="RHDHV_C4">
    <a:wholeTbl>
      <a:tcTxStyle>
        <a:fontRef idx="minor">
          <a:prstClr val="black"/>
        </a:fontRef>
        <a:schemeClr val="dk1"/>
      </a:tcTxStyle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BFE1E9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0C2D4"/>
          </a:solidFill>
        </a:fill>
      </a:tcStyle>
    </a:lastCol>
    <a:firstCol>
      <a:tcStyle>
        <a:tcBdr/>
        <a:fill>
          <a:solidFill>
            <a:srgbClr val="80C2D4"/>
          </a:solidFill>
        </a:fill>
      </a:tcStyle>
    </a:firstCol>
    <a:lastRow>
      <a:tcStyle>
        <a:tcBdr/>
        <a:fill>
          <a:solidFill>
            <a:srgbClr val="80C2D4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/>
        <a:fill>
          <a:solidFill>
            <a:srgbClr val="72971B"/>
          </a:solidFill>
        </a:fill>
      </a:tcStyle>
    </a:firstRow>
  </a:tblStyle>
  <a:tblStyle styleId="{918EE9E4-516A-47D6-9FFF-02E7D2CDF717}" styleName="RHDHV_C5">
    <a:wholeTbl>
      <a:tcTxStyle>
        <a:fontRef idx="minor">
          <a:prstClr val="black"/>
        </a:fontRef>
        <a:schemeClr val="dk1"/>
      </a:tcTxStyle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FFF5C8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FEC91"/>
          </a:solidFill>
        </a:fill>
      </a:tcStyle>
    </a:lastCol>
    <a:firstCol>
      <a:tcStyle>
        <a:tcBdr/>
        <a:fill>
          <a:solidFill>
            <a:srgbClr val="FFEC91"/>
          </a:solidFill>
        </a:fill>
      </a:tcStyle>
    </a:firstCol>
    <a:lastRow>
      <a:tcStyle>
        <a:tcBdr/>
        <a:fill>
          <a:solidFill>
            <a:srgbClr val="FFEC91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/>
        <a:fill>
          <a:solidFill>
            <a:srgbClr val="776DB0"/>
          </a:solidFill>
        </a:fill>
      </a:tcStyle>
    </a:firstRow>
  </a:tblStyle>
  <a:tblStyle styleId="{9B795F09-46B6-47A2-98A0-98FEFD37FFC5}" styleName="RHDHV_C6">
    <a:wholeTbl>
      <a:tcTxStyle>
        <a:fontRef idx="minor">
          <a:prstClr val="black"/>
        </a:fontRef>
        <a:schemeClr val="dk1"/>
      </a:tcTxStyle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BFE1E9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0C2D4"/>
          </a:solidFill>
        </a:fill>
      </a:tcStyle>
    </a:lastCol>
    <a:firstCol>
      <a:tcStyle>
        <a:tcBdr/>
        <a:fill>
          <a:solidFill>
            <a:srgbClr val="80C2D4"/>
          </a:solidFill>
        </a:fill>
      </a:tcStyle>
    </a:firstCol>
    <a:lastRow>
      <a:tcStyle>
        <a:tcBdr/>
        <a:fill>
          <a:solidFill>
            <a:srgbClr val="80C2D4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/>
        <a:fill>
          <a:solidFill>
            <a:srgbClr val="E31F18"/>
          </a:solidFill>
        </a:fill>
      </a:tcStyle>
    </a:firstRow>
  </a:tblStyle>
  <a:tblStyle styleId="{D26A66A3-0D2C-4F1B-9029-CDF518C9CAE2}" styleName="RHDHV_C7">
    <a:wholeTbl>
      <a:tcTxStyle>
        <a:fontRef idx="minor">
          <a:prstClr val="black"/>
        </a:fontRef>
        <a:schemeClr val="dk1"/>
      </a:tcTxStyle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FFF5C8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FEC91"/>
          </a:solidFill>
        </a:fill>
      </a:tcStyle>
    </a:lastCol>
    <a:firstCol>
      <a:tcStyle>
        <a:tcBdr/>
        <a:fill>
          <a:solidFill>
            <a:srgbClr val="FFEC91"/>
          </a:solidFill>
        </a:fill>
      </a:tcStyle>
    </a:firstCol>
    <a:lastRow>
      <a:tcStyle>
        <a:tcBdr/>
        <a:fill>
          <a:solidFill>
            <a:srgbClr val="FFEC91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/>
        <a:fill>
          <a:solidFill>
            <a:srgbClr val="A5C1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610" autoAdjust="0"/>
  </p:normalViewPr>
  <p:slideViewPr>
    <p:cSldViewPr>
      <p:cViewPr varScale="1">
        <p:scale>
          <a:sx n="107" d="100"/>
          <a:sy n="107" d="100"/>
        </p:scale>
        <p:origin x="780" y="96"/>
      </p:cViewPr>
      <p:guideLst>
        <p:guide orient="horz" pos="803"/>
        <p:guide orient="horz" pos="1755"/>
        <p:guide orient="horz" pos="2174"/>
        <p:guide orient="horz" pos="3114"/>
        <p:guide orient="horz" pos="2412"/>
        <p:guide/>
        <p:guide orient="horz"/>
        <p:guide orient="horz" pos="3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5E_D6963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D146F2-FE48-45BE-ACF6-FE37E13942C6}" authorId="{34284B5E-8831-6290-0E25-2875148C0F9B}" created="2023-03-28T10:21:37.8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5010577" sldId="350"/>
      <ac:spMk id="3" creationId="{26B446BF-56DB-88AB-9373-4E9779A37636}"/>
      <ac:txMk cp="0" len="1">
        <ac:context len="434" hash="851784876"/>
      </ac:txMk>
    </ac:txMkLst>
    <p188:pos x="3643256" y="171844"/>
    <p188:replyLst>
      <p188:reply id="{49B5EA9D-FA2C-43B5-AE7D-0497C3F2EC60}" authorId="{B080A107-08BB-0310-D562-73D15660EDF7}" created="2023-03-28T12:37:50.029">
        <p188:txBody>
          <a:bodyPr/>
          <a:lstStyle/>
          <a:p>
            <a:r>
              <a:rPr lang="nl-NL"/>
              <a:t>Lijkt me niet noodzakelijk, we geven de conclusies weer, dat is voor dit moment voldoende voor bewoners om te weten.</a:t>
            </a:r>
          </a:p>
        </p188:txBody>
      </p188:reply>
    </p188:replyLst>
    <p188:txBody>
      <a:bodyPr/>
      <a:lstStyle/>
      <a:p>
        <a:r>
          <a:rPr lang="nl-NL"/>
          <a:t>Tijdens de presentatie in bij deze sheet kort benoemen welke type onderzoeken zijn uitgevoerd en dat er interviews zijn afgenomen met de omgeving? </a:t>
        </a:r>
      </a:p>
    </p188:txBody>
  </p188:cm>
</p188:cmLst>
</file>

<file path=ppt/comments/modernComment_167_6DC0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01B370-70EA-48E2-BED7-269D049A31AE}" authorId="{34284B5E-8831-6290-0E25-2875148C0F9B}" created="2023-03-28T10:55:58.55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192679" sldId="359"/>
      <ac:spMk id="3" creationId="{E53D1001-8E13-EB27-F21A-6C30F9E59A96}"/>
      <ac:txMk cp="0" len="25">
        <ac:context len="191" hash="4240429537"/>
      </ac:txMk>
    </ac:txMkLst>
    <p188:pos x="2502028" y="171844"/>
    <p188:txBody>
      <a:bodyPr/>
      <a:lstStyle/>
      <a:p>
        <a:r>
          <a:rPr lang="nl-NL"/>
          <a:t>Bij de presentatie donderdag nog benoemen dat meerdere opties zijn beschouwd, maar dat deze allen ook negatieve effecten hebben op de verkeersveiligheid, waardoor nader onderzoek nodig is?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685E-4C7D-43DA-A5CC-0B0D5026355F}" type="datetimeFigureOut">
              <a:rPr lang="en-GB" smtClean="0"/>
              <a:t>03/04/2023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53F6-AE1D-4F34-9804-4AB3DFEE84BA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51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F812-77C3-42B3-B29F-C106ACEB85AA}" type="datetimeFigureOut">
              <a:rPr lang="en-GB" smtClean="0"/>
              <a:t>03/04/2023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360D-640D-4769-B230-0EDE5D3F7E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7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0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xter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2" name="Freeform 5"/>
          <p:cNvSpPr>
            <a:spLocks noChangeAspect="1"/>
          </p:cNvSpPr>
          <p:nvPr userDrawn="1"/>
        </p:nvSpPr>
        <p:spPr bwMode="auto">
          <a:xfrm>
            <a:off x="0" y="0"/>
            <a:ext cx="5058633" cy="5144400"/>
          </a:xfrm>
          <a:custGeom>
            <a:avLst/>
            <a:gdLst>
              <a:gd name="T0" fmla="*/ 1417 w 1417"/>
              <a:gd name="T1" fmla="*/ 0 h 1441"/>
              <a:gd name="T2" fmla="*/ 0 w 1417"/>
              <a:gd name="T3" fmla="*/ 0 h 1441"/>
              <a:gd name="T4" fmla="*/ 0 w 1417"/>
              <a:gd name="T5" fmla="*/ 1441 h 1441"/>
              <a:gd name="T6" fmla="*/ 598 w 1417"/>
              <a:gd name="T7" fmla="*/ 1441 h 1441"/>
              <a:gd name="T8" fmla="*/ 1417 w 1417"/>
              <a:gd name="T9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" h="1441">
                <a:moveTo>
                  <a:pt x="14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0" y="1441"/>
                  <a:pt x="599" y="1441"/>
                  <a:pt x="598" y="1441"/>
                </a:cubicBezTo>
                <a:cubicBezTo>
                  <a:pt x="1259" y="419"/>
                  <a:pt x="1417" y="0"/>
                  <a:pt x="141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4086000"/>
            <a:ext cx="6192366" cy="88870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 anchor="b" anchorCtr="0">
            <a:noAutofit/>
          </a:bodyPr>
          <a:lstStyle>
            <a:lvl1pPr marL="324000" indent="0"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0" indent="180975">
              <a:lnSpc>
                <a:spcPts val="1200"/>
              </a:lnSpc>
              <a:spcAft>
                <a:spcPts val="120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SUBtitle style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  <a:endParaRPr lang="nl-NL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0" y="1248868"/>
            <a:ext cx="4680150" cy="2500084"/>
          </a:xfrm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52200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288000" indent="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2pPr>
            <a:lvl3pPr marL="539750" indent="-53975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3pPr>
          </a:lstStyle>
          <a:p>
            <a:pPr lvl="0"/>
            <a:r>
              <a:rPr lang="nl-NL"/>
              <a:t>Click here to edit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493AF-7F18-4B8F-AD06-104E93F45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75506"/>
            <a:ext cx="4114133" cy="1368152"/>
          </a:xfrm>
        </p:spPr>
        <p:txBody>
          <a:bodyPr anchor="b">
            <a:noAutofit/>
          </a:bodyPr>
          <a:lstStyle>
            <a:lvl1pPr algn="r" defTabSz="108000">
              <a:lnSpc>
                <a:spcPts val="3500"/>
              </a:lnSpc>
              <a:defRPr sz="3200" i="1"/>
            </a:lvl1pPr>
          </a:lstStyle>
          <a:p>
            <a:r>
              <a:rPr lang="nl-NL"/>
              <a:t>Add title, 2-3 lines			</a:t>
            </a:r>
            <a:endParaRPr lang="nl-NL" dirty="0"/>
          </a:p>
        </p:txBody>
      </p:sp>
      <p:pic>
        <p:nvPicPr>
          <p:cNvPr id="4" name="corpLogo">
            <a:extLst>
              <a:ext uri="{FF2B5EF4-FFF2-40B4-BE49-F238E27FC236}">
                <a16:creationId xmlns:a16="http://schemas.microsoft.com/office/drawing/2014/main" id="{C58F3A15-8DD7-B70E-7F6F-9D4863C70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18402"/>
            <a:ext cx="1945847" cy="8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4121"/>
      </p:ext>
    </p:extLst>
  </p:cSld>
  <p:clrMapOvr>
    <a:masterClrMapping/>
  </p:clrMapOvr>
  <p:transition spd="slow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08021"/>
            <a:ext cx="712879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23176"/>
            <a:ext cx="5204952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6" name="pic_frimage">
            <a:extLst>
              <a:ext uri="{FF2B5EF4-FFF2-40B4-BE49-F238E27FC236}">
                <a16:creationId xmlns:a16="http://schemas.microsoft.com/office/drawing/2014/main" id="{DC875DBD-8597-37C9-C1DF-C254668E0A5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8434"/>
      </p:ext>
    </p:extLst>
  </p:cSld>
  <p:clrMapOvr>
    <a:masterClrMapping/>
  </p:clrMapOvr>
  <p:transition spd="slow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896788"/>
            <a:ext cx="8171999" cy="2031325"/>
          </a:xfrm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r>
              <a:rPr lang="nl-NL" b="0" dirty="0"/>
              <a:t>We look forward </a:t>
            </a:r>
            <a:r>
              <a:rPr lang="nl-NL" b="0" dirty="0" err="1"/>
              <a:t>to</a:t>
            </a:r>
            <a:r>
              <a:rPr lang="nl-NL" b="0" dirty="0"/>
              <a:t> </a:t>
            </a:r>
            <a:r>
              <a:rPr lang="nl-NL" b="0" dirty="0" err="1"/>
              <a:t>working</a:t>
            </a:r>
            <a:r>
              <a:rPr lang="nl-NL" b="0" dirty="0"/>
              <a:t> </a:t>
            </a:r>
            <a:r>
              <a:rPr lang="nl-NL" b="0" dirty="0" err="1"/>
              <a:t>with</a:t>
            </a:r>
            <a:r>
              <a:rPr lang="nl-NL" b="0" dirty="0"/>
              <a:t> </a:t>
            </a:r>
            <a:r>
              <a:rPr lang="nl-NL" b="0" dirty="0" err="1"/>
              <a:t>you</a:t>
            </a:r>
            <a:r>
              <a:rPr lang="nl-NL" b="0" dirty="0"/>
              <a:t>. </a:t>
            </a:r>
            <a:br>
              <a:rPr lang="nl-NL" b="0" dirty="0"/>
            </a:br>
            <a:r>
              <a:rPr lang="nl-NL" b="0" dirty="0"/>
              <a:t/>
            </a:r>
            <a:br>
              <a:rPr lang="nl-NL" b="0" dirty="0"/>
            </a:br>
            <a:r>
              <a:rPr lang="nl-NL" b="0" dirty="0"/>
              <a:t>For more information </a:t>
            </a:r>
            <a:r>
              <a:rPr lang="nl-NL" b="0" dirty="0" err="1"/>
              <a:t>visit</a:t>
            </a:r>
            <a:r>
              <a:rPr lang="nl-NL" b="0" dirty="0"/>
              <a:t> </a:t>
            </a:r>
            <a:r>
              <a:rPr lang="nl-NL" b="0" dirty="0" err="1"/>
              <a:t>our</a:t>
            </a:r>
            <a:r>
              <a:rPr lang="nl-NL" b="0" dirty="0"/>
              <a:t> website</a:t>
            </a:r>
            <a:br>
              <a:rPr lang="nl-NL" b="0" dirty="0"/>
            </a:br>
            <a:r>
              <a:rPr lang="nl-NL" b="0" dirty="0"/>
              <a:t>royalhaskoningdhv.com</a:t>
            </a:r>
            <a:br>
              <a:rPr lang="nl-NL" b="0" dirty="0"/>
            </a:br>
            <a:r>
              <a:rPr lang="nl-NL" b="0" dirty="0"/>
              <a:t/>
            </a:r>
            <a:br>
              <a:rPr lang="nl-NL" b="0" dirty="0"/>
            </a:br>
            <a:r>
              <a:rPr lang="nl-NL" sz="2000" b="0" dirty="0"/>
              <a:t>Contact: marcom@rhdhv.com</a:t>
            </a:r>
            <a:r>
              <a:rPr lang="nl-NL" dirty="0"/>
              <a:t/>
            </a:r>
            <a:br>
              <a:rPr lang="nl-NL" dirty="0"/>
            </a:b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3608" y="2949967"/>
            <a:ext cx="3024336" cy="1558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nl-NL" sz="1200">
                <a:solidFill>
                  <a:srgbClr val="00577E"/>
                </a:solidFill>
                <a:latin typeface="Arial"/>
                <a:cs typeface="Arial"/>
              </a:rPr>
              <a:t>linkedin.com/company/royal-haskoningdhv</a:t>
            </a:r>
          </a:p>
          <a:p>
            <a:pPr>
              <a:lnSpc>
                <a:spcPct val="300000"/>
              </a:lnSpc>
            </a:pPr>
            <a:r>
              <a:rPr lang="nl-NL" sz="1200">
                <a:solidFill>
                  <a:srgbClr val="00577E"/>
                </a:solidFill>
                <a:latin typeface="Arial"/>
                <a:cs typeface="Arial"/>
              </a:rPr>
              <a:t>@RHDHV</a:t>
            </a:r>
          </a:p>
          <a:p>
            <a:pPr>
              <a:lnSpc>
                <a:spcPct val="300000"/>
              </a:lnSpc>
            </a:pPr>
            <a:r>
              <a:rPr lang="nl-NL" sz="1200">
                <a:solidFill>
                  <a:srgbClr val="00577E"/>
                </a:solidFill>
                <a:latin typeface="Arial"/>
                <a:cs typeface="Arial"/>
              </a:rPr>
              <a:t>facebook.com/RoyalHaskoningDHV</a:t>
            </a:r>
            <a:endParaRPr lang="nl-NL" sz="1200" dirty="0">
              <a:solidFill>
                <a:srgbClr val="00577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14" y="3160463"/>
            <a:ext cx="321310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242005"/>
      </p:ext>
    </p:extLst>
  </p:cSld>
  <p:clrMapOvr>
    <a:masterClrMapping/>
  </p:clrMapOvr>
  <p:transition spd="slow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591932"/>
      </p:ext>
    </p:extLst>
  </p:cSld>
  <p:clrMapOvr>
    <a:masterClrMapping/>
  </p:clrMapOvr>
  <p:transition spd="slow"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68000" y="4138649"/>
            <a:ext cx="8172566" cy="594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7544" y="4831200"/>
            <a:ext cx="180000" cy="1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B8C648D-F6B7-DF11-D6DF-925D7E1542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78400"/>
            <a:ext cx="9144000" cy="294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      </a:t>
            </a:r>
          </a:p>
        </p:txBody>
      </p:sp>
      <p:pic>
        <p:nvPicPr>
          <p:cNvPr id="8" name="pic_fill">
            <a:extLst>
              <a:ext uri="{FF2B5EF4-FFF2-40B4-BE49-F238E27FC236}">
                <a16:creationId xmlns:a16="http://schemas.microsoft.com/office/drawing/2014/main" id="{0DE5BCA0-2CA9-F425-28D9-3AF022E9D0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12399"/>
            <a:ext cx="9144000" cy="13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4192"/>
      </p:ext>
    </p:extLst>
  </p:cSld>
  <p:clrMapOvr>
    <a:masterClrMapping/>
  </p:clrMapOvr>
  <p:transition spd="slow"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00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nl-NL"/>
              <a:t>This is a picture and caption slide example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8423466"/>
      </p:ext>
    </p:extLst>
  </p:cSld>
  <p:clrMapOvr>
    <a:masterClrMapping/>
  </p:clrMapOvr>
  <p:transition spd="slow"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00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nl-NL"/>
              <a:t>This is a picture and caption slide example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85686"/>
      </p:ext>
    </p:extLst>
  </p:cSld>
  <p:clrMapOvr>
    <a:masterClrMapping/>
  </p:clrMapOvr>
  <p:transition spd="slow"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6593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nl-NL"/>
              <a:t>This is a picture and caption slide example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409479"/>
      </p:ext>
    </p:extLst>
  </p:cSld>
  <p:clrMapOvr>
    <a:masterClrMapping/>
  </p:clrMapOvr>
  <p:transition spd="slow"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93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nl-NL"/>
              <a:t>This is a picture and caption slide example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7648238"/>
      </p:ext>
    </p:extLst>
  </p:cSld>
  <p:clrMapOvr>
    <a:masterClrMapping/>
  </p:clrMapOvr>
  <p:transition spd="slow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173"/>
            <a:ext cx="693035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1328"/>
            <a:ext cx="4986136" cy="29239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376000"/>
            <a:ext cx="3060000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6" name="pic_frimage">
            <a:extLst>
              <a:ext uri="{FF2B5EF4-FFF2-40B4-BE49-F238E27FC236}">
                <a16:creationId xmlns:a16="http://schemas.microsoft.com/office/drawing/2014/main" id="{92396394-17D3-7602-200A-9F24FEBAAE7B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corpLogo">
            <a:extLst>
              <a:ext uri="{FF2B5EF4-FFF2-40B4-BE49-F238E27FC236}">
                <a16:creationId xmlns:a16="http://schemas.microsoft.com/office/drawing/2014/main" id="{B2F93BA2-457E-6F35-F560-5BD81694F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1"/>
            <a:ext cx="1945847" cy="8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ransition spd="slow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7138800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4986000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3060000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pic>
        <p:nvPicPr>
          <p:cNvPr id="5" name="pic_front">
            <a:extLst>
              <a:ext uri="{FF2B5EF4-FFF2-40B4-BE49-F238E27FC236}">
                <a16:creationId xmlns:a16="http://schemas.microsoft.com/office/drawing/2014/main" id="{6C40E4CB-271C-6AD8-681F-3F876F4F026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corpLogo">
            <a:extLst>
              <a:ext uri="{FF2B5EF4-FFF2-40B4-BE49-F238E27FC236}">
                <a16:creationId xmlns:a16="http://schemas.microsoft.com/office/drawing/2014/main" id="{1D814365-6866-4F41-FD7A-FE99F8902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1"/>
            <a:ext cx="1945847" cy="8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377"/>
      </p:ext>
    </p:extLst>
  </p:cSld>
  <p:clrMapOvr>
    <a:masterClrMapping/>
  </p:clrMapOvr>
  <p:transition spd="slow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46800" rIns="0" bIns="46800" anchor="ctr" anchorCtr="0"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891412"/>
            <a:ext cx="8172566" cy="378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671601"/>
      </p:ext>
    </p:extLst>
  </p:cSld>
  <p:clrMapOvr>
    <a:masterClrMapping/>
  </p:clrMapOvr>
  <p:transition spd="slow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20974"/>
            <a:ext cx="8172000" cy="3459527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8172000" cy="3241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80"/>
              </a:lnSpc>
              <a:buNone/>
              <a:defRPr sz="2400" i="1"/>
            </a:lvl1pPr>
          </a:lstStyle>
          <a:p>
            <a:pPr lvl="0"/>
            <a:r>
              <a:rPr lang="nl-NL"/>
              <a:t>Second Line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3794280"/>
      </p:ext>
    </p:extLst>
  </p:cSld>
  <p:clrMapOvr>
    <a:masterClrMapping/>
  </p:clrMapOvr>
  <p:transition spd="slow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0" rIns="0" bIns="0" anchor="ctr" anchorCtr="0"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80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155242"/>
      </p:ext>
    </p:extLst>
  </p:cSld>
  <p:clrMapOvr>
    <a:masterClrMapping/>
  </p:clrMapOvr>
  <p:transition spd="slow"/>
  <p:hf hdr="0" ft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DB9C345-7270-9A2D-EB67-61D12D3316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0423" y="892175"/>
            <a:ext cx="3974025" cy="377983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ransition spd="slow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Un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240000" cy="3784278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4610" y="896957"/>
            <a:ext cx="4679950" cy="37787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4886320"/>
      </p:ext>
    </p:extLst>
  </p:cSld>
  <p:clrMapOvr>
    <a:masterClrMapping/>
  </p:clrMapOvr>
  <p:transition spd="slow"/>
  <p:hf hdr="0" ft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68314" y="842162"/>
            <a:ext cx="8172000" cy="3828718"/>
          </a:xfrm>
        </p:spPr>
        <p:txBody>
          <a:bodyPr/>
          <a:lstStyle/>
          <a:p>
            <a:r>
              <a:rPr lang="nl-NL"/>
              <a:t>Click icon to add media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2609422"/>
      </p:ext>
    </p:extLst>
  </p:cSld>
  <p:clrMapOvr>
    <a:masterClrMapping/>
  </p:clrMapOvr>
  <p:transition spd="slow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999" y="351163"/>
            <a:ext cx="8172000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831200"/>
            <a:ext cx="18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1F7836-E4B3-4985-A8BA-D04AF4A8C9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Footer"/>
          <p:cNvSpPr txBox="1"/>
          <p:nvPr/>
        </p:nvSpPr>
        <p:spPr>
          <a:xfrm>
            <a:off x="720000" y="4831200"/>
            <a:ext cx="4320000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nl-NL" sz="90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Parallelweg N209 | 30 maart 2023</a:t>
            </a:r>
            <a:endParaRPr lang="nl-NL" sz="9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_line">
            <a:extLst>
              <a:ext uri="{FF2B5EF4-FFF2-40B4-BE49-F238E27FC236}">
                <a16:creationId xmlns:a16="http://schemas.microsoft.com/office/drawing/2014/main" id="{AA855F67-4247-7B2F-C51D-65D887B24BB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3686" cy="182874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B2E6C33F-EF6C-DBE6-CBC1-79AE67187A4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4842001"/>
            <a:ext cx="1387986" cy="1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5" r:id="rId2"/>
    <p:sldLayoutId id="2147483698" r:id="rId3"/>
    <p:sldLayoutId id="2147483650" r:id="rId4"/>
    <p:sldLayoutId id="2147483674" r:id="rId5"/>
    <p:sldLayoutId id="2147483672" r:id="rId6"/>
    <p:sldLayoutId id="2147483697" r:id="rId7"/>
    <p:sldLayoutId id="2147483664" r:id="rId8"/>
    <p:sldLayoutId id="2147483712" r:id="rId9"/>
    <p:sldLayoutId id="2147483724" r:id="rId10"/>
    <p:sldLayoutId id="2147483717" r:id="rId11"/>
    <p:sldLayoutId id="2147483713" r:id="rId12"/>
    <p:sldLayoutId id="2147483714" r:id="rId13"/>
    <p:sldLayoutId id="2147483715" r:id="rId14"/>
    <p:sldLayoutId id="2147483720" r:id="rId15"/>
    <p:sldLayoutId id="2147483722" r:id="rId16"/>
    <p:sldLayoutId id="2147483723" r:id="rId17"/>
    <p:sldLayoutId id="2147483721" r:id="rId18"/>
  </p:sldLayoutIdLst>
  <p:transition spd="slow"/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buClr>
          <a:schemeClr val="bg2"/>
        </a:buClr>
        <a:buSzPct val="8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4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1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8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5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7_6DC06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E_D69639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B2AD-5ED1-EDF3-E5DC-BAA08F582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Parallelweg N209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CB7DB-59AB-9744-62A5-223137CF9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Fietsveiligheid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FAFDC-0AA7-3681-863C-B790A152AE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30 maart 2023</a:t>
            </a:r>
          </a:p>
        </p:txBody>
      </p:sp>
    </p:spTree>
    <p:extLst>
      <p:ext uri="{BB962C8B-B14F-4D97-AF65-F5344CB8AC3E}">
        <p14:creationId xmlns:p14="http://schemas.microsoft.com/office/powerpoint/2010/main" val="88442704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13CA-799D-DF61-6306-C2EAAB20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ontwerp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CF52-658B-4B5C-DBAE-A73521E39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Combinatie van fietsstraat en fietsstroken</a:t>
            </a:r>
          </a:p>
          <a:p>
            <a:pPr lvl="1"/>
            <a:r>
              <a:rPr lang="nl-NL" dirty="0"/>
              <a:t>Deel A: Ten zuiden van Anthuriumweg fietsstraat</a:t>
            </a:r>
          </a:p>
          <a:p>
            <a:pPr lvl="1"/>
            <a:r>
              <a:rPr lang="nl-NL" dirty="0"/>
              <a:t>Deel B: Ten noorden van Anthuriumweg fietsstroken</a:t>
            </a:r>
          </a:p>
          <a:p>
            <a:pPr lvl="1"/>
            <a:endParaRPr lang="nl-NL" dirty="0"/>
          </a:p>
          <a:p>
            <a:r>
              <a:rPr lang="nl-NL" b="1" dirty="0"/>
              <a:t>Volledig ontwerp hangt zo in de grote hal</a:t>
            </a:r>
          </a:p>
          <a:p>
            <a:pPr lvl="1"/>
            <a:endParaRPr lang="nl-NL" b="1" dirty="0"/>
          </a:p>
          <a:p>
            <a:endParaRPr lang="nl-NL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D7-16A9-50D5-73A3-40173210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BEA10-F964-4B40-B0B1-9E34D5F497C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7BBCD3-35CA-FB3D-CDC6-A79D9C5D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866" y="493237"/>
            <a:ext cx="4587638" cy="196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0A4D15-5636-A482-854E-44E2CD3A4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489581"/>
            <a:ext cx="3218792" cy="23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8177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13CA-799D-DF61-6306-C2EAAB20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Kruispunt Bergschenhoek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CF52-658B-4B5C-DBAE-A73521E39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Kruispunt “Bergschenhoek noord” wordt aangepast zodat deze veiliger is voor de fiets (zie afbeelding hiernaast)</a:t>
            </a:r>
          </a:p>
          <a:p>
            <a:endParaRPr lang="nl-NL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D7-16A9-50D5-73A3-40173210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1142C9A-5E64-CDF1-1817-4797D7BC91C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679950" y="1347788"/>
            <a:ext cx="3960813" cy="2876548"/>
          </a:xfrm>
        </p:spPr>
      </p:pic>
    </p:spTree>
    <p:extLst>
      <p:ext uri="{BB962C8B-B14F-4D97-AF65-F5344CB8AC3E}">
        <p14:creationId xmlns:p14="http://schemas.microsoft.com/office/powerpoint/2010/main" val="128569103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AA6F8-2DB5-918E-480B-9F239AAA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Kruispunt Anthuriumweg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C34B3-D38A-7B75-6AFC-66CDAA72FD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Kruispunt Anthuriumweg wordt mogelijk een gelijkwaardig kruispunt (rechts heeft voorrang). Deze beslissing is nog niet definitief.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288560-14F1-38DF-2007-4C6CA385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97A55E-36E4-8172-6E06-515697F89E7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679950" y="1355492"/>
            <a:ext cx="3960813" cy="2861140"/>
          </a:xfrm>
        </p:spPr>
      </p:pic>
    </p:spTree>
    <p:extLst>
      <p:ext uri="{BB962C8B-B14F-4D97-AF65-F5344CB8AC3E}">
        <p14:creationId xmlns:p14="http://schemas.microsoft.com/office/powerpoint/2010/main" val="203080607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93462-A234-9285-2358-3F5BEC07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Kruispunt Bleiswijk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3D1001-8E13-EB27-F21A-6C30F9E59A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Kruispunt “Bleiswijk Zuid” blijft vooralsnog zoals in de huidige situatie en zal als totaal kruispunt in relatie tot doorstroming N209 en ontwikkelingen Merenweg nader moeten worden bekeken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BB8CDF-F430-51EC-654F-A6D7B377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559F38-4936-95E0-CAA7-CC156FED2A4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936971" y="892175"/>
            <a:ext cx="3446770" cy="3787775"/>
          </a:xfrm>
        </p:spPr>
      </p:pic>
    </p:spTree>
    <p:extLst>
      <p:ext uri="{BB962C8B-B14F-4D97-AF65-F5344CB8AC3E}">
        <p14:creationId xmlns:p14="http://schemas.microsoft.com/office/powerpoint/2010/main" val="7192679"/>
      </p:ext>
    </p:extLst>
  </p:cSld>
  <p:clrMapOvr>
    <a:masterClrMapping/>
  </p:clrMapOvr>
  <p:transition spd="slow"/>
  <p:extLst>
    <p:ext uri="{6950BFC3-D8DA-4A85-94F7-54DA5524770B}">
      <p188:commentRel xmlns:p188="http://schemas.microsoft.com/office/powerpoint/2018/8/main" xmlns="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D3C8-7054-BFE6-A9A4-9992706A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Vervolgproces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34DF-7B75-5CAC-5E56-0FFA57EDC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8424480" cy="3789089"/>
          </a:xfrm>
        </p:spPr>
        <p:txBody>
          <a:bodyPr/>
          <a:lstStyle/>
          <a:p>
            <a:r>
              <a:rPr lang="nl-NL" dirty="0"/>
              <a:t>Opmerkingen die deze avond worden opgehaald worden beschouwd en verwerkt</a:t>
            </a:r>
          </a:p>
          <a:p>
            <a:r>
              <a:rPr lang="nl-NL" dirty="0"/>
              <a:t>Na het verwerken van de opmerkingen volgt een 2</a:t>
            </a:r>
            <a:r>
              <a:rPr lang="nl-NL" baseline="30000" dirty="0"/>
              <a:t>e</a:t>
            </a:r>
            <a:r>
              <a:rPr lang="nl-NL" dirty="0"/>
              <a:t> bewonersavond </a:t>
            </a:r>
          </a:p>
          <a:p>
            <a:r>
              <a:rPr lang="nl-NL" dirty="0"/>
              <a:t>Wanneer u zich in plannen kunt vinden leggen provincie en gemeente de plannen voor aan hun bestuur met het verzoek geld vrij te maken voor verbeteringen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EE0D-9A38-5800-49AC-BBDCEC6E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36528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5DE0-AB4D-7F96-8005-10FE8F58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46BF-56DB-88AB-9373-4E9779A37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7056328" cy="3789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Wie heeft u voor zich:</a:t>
            </a:r>
          </a:p>
          <a:p>
            <a:r>
              <a:rPr lang="nl-NL" dirty="0"/>
              <a:t>Diederik Braat (provincie Zuid-Holland)</a:t>
            </a:r>
          </a:p>
          <a:p>
            <a:r>
              <a:rPr lang="nl-NL" dirty="0"/>
              <a:t>Mark van Schuylenburg (provincie Zuid-Holland)</a:t>
            </a:r>
          </a:p>
          <a:p>
            <a:r>
              <a:rPr lang="nl-NL" dirty="0"/>
              <a:t>Ronald de Waal (gemeente Lansingerland)</a:t>
            </a:r>
          </a:p>
          <a:p>
            <a:r>
              <a:rPr lang="nl-NL" dirty="0"/>
              <a:t>Marco van der Linden (Royal HaskoningDHV)</a:t>
            </a:r>
          </a:p>
          <a:p>
            <a:r>
              <a:rPr lang="nl-NL" dirty="0"/>
              <a:t>Anthoni </a:t>
            </a:r>
            <a:r>
              <a:rPr lang="nl-NL" dirty="0" err="1"/>
              <a:t>Mollina</a:t>
            </a:r>
            <a:r>
              <a:rPr lang="nl-NL" dirty="0"/>
              <a:t> Gallardo (Royal </a:t>
            </a:r>
            <a:r>
              <a:rPr lang="nl-NL" dirty="0" err="1"/>
              <a:t>HaskoningDHV</a:t>
            </a:r>
            <a:r>
              <a:rPr lang="nl-NL" dirty="0"/>
              <a:t>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Waarom deze avond:</a:t>
            </a:r>
          </a:p>
          <a:p>
            <a:r>
              <a:rPr lang="nl-NL" dirty="0"/>
              <a:t>Plannen met u bespreken om de westzijde van de </a:t>
            </a:r>
            <a:r>
              <a:rPr lang="nl-NL" dirty="0" err="1"/>
              <a:t>Hoekeindseweg</a:t>
            </a:r>
            <a:r>
              <a:rPr lang="nl-NL" dirty="0"/>
              <a:t>, door ons parallelweg-west genoemd, fietsveiliger te maken tussen Bergschenhoek / Berkel en Rodenrijs en Bleiswijk.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Provincie en gemeente hebben nog geen middelen om verbeteringen te realiseren, maar willen op voorhand graag mogelijke oplossingen aan u voorleggen.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AE4C7-6C1F-3F49-89B1-AD47147D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95685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ziet de avond eruit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Opening (19.30 - 19.35)</a:t>
            </a:r>
          </a:p>
          <a:p>
            <a:r>
              <a:rPr lang="nl-NL" dirty="0"/>
              <a:t>Aanleiding herinrichting (19.35 - 19.45)</a:t>
            </a:r>
          </a:p>
          <a:p>
            <a:r>
              <a:rPr lang="nl-NL" dirty="0"/>
              <a:t>Toelichting op het ontwerp (19.45 - 19.55)</a:t>
            </a:r>
          </a:p>
          <a:p>
            <a:r>
              <a:rPr lang="nl-NL" dirty="0"/>
              <a:t>Vervolgproces (19.55 - 20.00)</a:t>
            </a:r>
          </a:p>
          <a:p>
            <a:r>
              <a:rPr lang="nl-NL" dirty="0"/>
              <a:t>Uitloop en vragen (20.00 - 20.15)</a:t>
            </a:r>
          </a:p>
          <a:p>
            <a:r>
              <a:rPr lang="nl-NL" dirty="0"/>
              <a:t>Bespreken van de ontwerpen in de grote hal (20.15 – 21.00)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9908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5DE0-AB4D-7F96-8005-10FE8F58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Aanleiding herinrichting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46BF-56DB-88AB-9373-4E9779A37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Vraag van Provinciale Staten naar fietsveiligheid te kijken.</a:t>
            </a:r>
          </a:p>
          <a:p>
            <a:r>
              <a:rPr lang="nl-NL" dirty="0"/>
              <a:t>Geconcludeerd dat</a:t>
            </a:r>
          </a:p>
          <a:p>
            <a:pPr lvl="1"/>
            <a:r>
              <a:rPr lang="nl-NL" dirty="0"/>
              <a:t>ongelijkvloerse kruisingen duur en moeilijk inpasbaar zijn</a:t>
            </a:r>
          </a:p>
          <a:p>
            <a:pPr lvl="1"/>
            <a:r>
              <a:rPr lang="nl-NL" dirty="0"/>
              <a:t>oversteek fietsers met N209 op zichzelf veilig is</a:t>
            </a:r>
          </a:p>
          <a:p>
            <a:pPr lvl="1"/>
            <a:r>
              <a:rPr lang="nl-NL" dirty="0"/>
              <a:t>inrichting rondom kruisingen voor fietsers beter kan en onveilig gedrag uitlokt</a:t>
            </a:r>
          </a:p>
          <a:p>
            <a:pPr lvl="1"/>
            <a:r>
              <a:rPr lang="nl-NL" dirty="0"/>
              <a:t>fietsveiligheid op parallelweg-west verbeterd moet worden</a:t>
            </a:r>
          </a:p>
          <a:p>
            <a:pPr lvl="1"/>
            <a:r>
              <a:rPr lang="nl-NL" dirty="0"/>
              <a:t>parallelweg-west en Anthuriumweg zijn belangrijke schoolroutes</a:t>
            </a:r>
          </a:p>
          <a:p>
            <a:pPr lvl="1"/>
            <a:endParaRPr lang="nl-NL" dirty="0"/>
          </a:p>
          <a:p>
            <a:pPr marL="270000" lvl="1" indent="0">
              <a:buNone/>
            </a:pPr>
            <a:r>
              <a:rPr lang="nl-NL" sz="1000" dirty="0"/>
              <a:t>* </a:t>
            </a:r>
            <a:r>
              <a:rPr lang="nl-NL" sz="1000" b="1" dirty="0"/>
              <a:t>onderzoek </a:t>
            </a:r>
            <a:r>
              <a:rPr lang="nl-NL" sz="1000" b="1" dirty="0" err="1"/>
              <a:t>RoyalHaskoning</a:t>
            </a:r>
            <a:r>
              <a:rPr lang="nl-NL" sz="1000" b="1" dirty="0"/>
              <a:t>/DHV 2019 en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AE4C7-6C1F-3F49-89B1-AD47147D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4831200"/>
            <a:ext cx="180000" cy="135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1F7836-E4B3-4985-A8BA-D04AF4A8C90B}" type="slidenum">
              <a:rPr lang="nl-NL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7D573-2AEC-C8BC-99F9-AEB70D07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891412"/>
            <a:ext cx="3251142" cy="3694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10577"/>
      </p:ext>
    </p:extLst>
  </p:cSld>
  <p:clrMapOvr>
    <a:masterClrMapping/>
  </p:clrMapOvr>
  <p:transition spd="slow"/>
  <p:extLst>
    <p:ext uri="{6950BFC3-D8DA-4A85-94F7-54DA5524770B}">
      <p188:commentRel xmlns:p188="http://schemas.microsoft.com/office/powerpoint/2018/8/main" xmlns="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32392-2604-27A4-316F-396CE35B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Opgaven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1C25B1-B28B-CF1A-0505-E4D9C5DFE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>
            <a:normAutofit/>
          </a:bodyPr>
          <a:lstStyle/>
          <a:p>
            <a:r>
              <a:rPr lang="nl-NL" dirty="0"/>
              <a:t>Parallelweg-west tussen kruising Bleiswijk-Zuid en Anthuriumweg</a:t>
            </a:r>
          </a:p>
          <a:p>
            <a:r>
              <a:rPr lang="nl-NL" dirty="0"/>
              <a:t>Parallelweg-west tussen Anthuriumweg en kruising Bergschenhoek-Noord </a:t>
            </a:r>
          </a:p>
          <a:p>
            <a:r>
              <a:rPr lang="nl-NL" dirty="0"/>
              <a:t>Kruisingen N209 Bleiswijk-Zuid en Bergschenhoek-Noord</a:t>
            </a:r>
          </a:p>
          <a:p>
            <a:r>
              <a:rPr lang="nl-NL" dirty="0"/>
              <a:t>Kruising parallelweg-west en Anthuriumweg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477C81-E6CE-85F9-7593-4B9B0242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4831200"/>
            <a:ext cx="180000" cy="135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1F7836-E4B3-4985-A8BA-D04AF4A8C90B}" type="slidenum">
              <a:rPr lang="nl-NL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nl-NL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11DDAAC2-EE29-2E92-EDBD-CCC411E21EF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992964" y="892175"/>
            <a:ext cx="3334784" cy="378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75822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6492-81B1-FEDE-7E21-18FBF3A3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Toelichting op ontwerp parallelweg-west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171B-C797-F423-E671-01DBCEA023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Op basis verhouding gemotoriseerd verkeer en fietsers is gekozen voor:</a:t>
            </a:r>
          </a:p>
          <a:p>
            <a:pPr lvl="1"/>
            <a:r>
              <a:rPr lang="nl-NL" dirty="0"/>
              <a:t>Fietsstroken op gedeelte kruising Bleiswijk-zuid / Anthuriumweg</a:t>
            </a:r>
          </a:p>
          <a:p>
            <a:pPr lvl="1"/>
            <a:r>
              <a:rPr lang="nl-NL" dirty="0"/>
              <a:t>Fietsstraat op gedeelte Anthuriumweg / kruising Bergschenhoek-Noord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90AC9-069A-8503-8105-34305F56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091011-261D-2924-FD21-4E9C0F2AA64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899592" y="2931790"/>
            <a:ext cx="4386642" cy="1578394"/>
          </a:xfrm>
        </p:spPr>
      </p:pic>
    </p:spTree>
    <p:extLst>
      <p:ext uri="{BB962C8B-B14F-4D97-AF65-F5344CB8AC3E}">
        <p14:creationId xmlns:p14="http://schemas.microsoft.com/office/powerpoint/2010/main" val="360880617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53F9-97B8-6C28-2CB3-F9949D48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8" y="339502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/>
              <a:t>Hoe ziet dat eruit?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17412-9C75-7652-1C1F-5BCFFBC6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A16A2F2-8412-01C9-0EB4-4106144D74C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679950" y="1392546"/>
            <a:ext cx="3960813" cy="2787032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3B18443A-29BC-52C0-9E9A-D95B8FE59C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3237" y="1404152"/>
            <a:ext cx="3857252" cy="278703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0317F3-F06B-65A1-83A4-13AD3F37A97E}"/>
              </a:ext>
            </a:extLst>
          </p:cNvPr>
          <p:cNvSpPr txBox="1">
            <a:spLocks/>
          </p:cNvSpPr>
          <p:nvPr/>
        </p:nvSpPr>
        <p:spPr>
          <a:xfrm>
            <a:off x="533446" y="4305798"/>
            <a:ext cx="3827043" cy="410788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7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Fietsstroken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05B7A0-F1F9-8894-84F4-CBDFD6E9E5C8}"/>
              </a:ext>
            </a:extLst>
          </p:cNvPr>
          <p:cNvSpPr txBox="1">
            <a:spLocks/>
          </p:cNvSpPr>
          <p:nvPr/>
        </p:nvSpPr>
        <p:spPr>
          <a:xfrm>
            <a:off x="4746834" y="4375403"/>
            <a:ext cx="3827043" cy="410788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7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Fietsstraat</a:t>
            </a:r>
          </a:p>
        </p:txBody>
      </p:sp>
    </p:spTree>
    <p:extLst>
      <p:ext uri="{BB962C8B-B14F-4D97-AF65-F5344CB8AC3E}">
        <p14:creationId xmlns:p14="http://schemas.microsoft.com/office/powerpoint/2010/main" val="31165476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8C02-A9FD-9C3C-EEB3-909EEEB8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Fietsstroken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74DD-6C51-43AC-F1A5-9CCD2CFB0F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/>
              <a:t>Voordelen: </a:t>
            </a:r>
            <a:endParaRPr lang="nl-NL" sz="1800" b="1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lvl="1"/>
            <a:r>
              <a:rPr lang="nl-NL" dirty="0"/>
              <a:t>Plaats op de rijbaan wordt versterkt</a:t>
            </a:r>
          </a:p>
          <a:p>
            <a:pPr lvl="1"/>
            <a:r>
              <a:rPr lang="nl-NL" dirty="0"/>
              <a:t>Fietsstroken in rood asfalt werken </a:t>
            </a:r>
            <a:r>
              <a:rPr lang="nl-NL" dirty="0" err="1"/>
              <a:t>attentieverhogend</a:t>
            </a:r>
            <a:endParaRPr lang="nl-NL" dirty="0"/>
          </a:p>
          <a:p>
            <a:pPr lvl="1"/>
            <a:r>
              <a:rPr lang="nl-NL" dirty="0"/>
              <a:t>Veiligheidsgevoel fietsers neemt toe</a:t>
            </a:r>
          </a:p>
          <a:p>
            <a:r>
              <a:rPr lang="nl-NL" b="1" dirty="0"/>
              <a:t>Nadelen:</a:t>
            </a:r>
            <a:endParaRPr lang="nl-NL" dirty="0"/>
          </a:p>
          <a:p>
            <a:pPr lvl="1"/>
            <a:r>
              <a:rPr lang="nl-NL" dirty="0"/>
              <a:t>Vrachtverkeer haalt fietsers in en kan deze “wegdrukken”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613C-41B5-8CA8-88AA-3A50A816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98C231-5395-6A21-2C5B-180E14F96EB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220072" y="724966"/>
            <a:ext cx="2664296" cy="3812699"/>
          </a:xfrm>
        </p:spPr>
      </p:pic>
    </p:spTree>
    <p:extLst>
      <p:ext uri="{BB962C8B-B14F-4D97-AF65-F5344CB8AC3E}">
        <p14:creationId xmlns:p14="http://schemas.microsoft.com/office/powerpoint/2010/main" val="29241007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13CA-799D-DF61-6306-C2EAAB20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Fietsstraat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CF52-658B-4B5C-DBAE-A73521E39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Voordelen:</a:t>
            </a:r>
          </a:p>
          <a:p>
            <a:pPr lvl="1"/>
            <a:r>
              <a:rPr lang="nl-NL" dirty="0"/>
              <a:t>Fiets wordt “hoofdgebruiker” (auto te gast)</a:t>
            </a:r>
          </a:p>
          <a:p>
            <a:pPr lvl="1"/>
            <a:r>
              <a:rPr lang="nl-NL" dirty="0"/>
              <a:t>Snelheidslimiet naar 30km/u, waardoor kleinere snelheidsverschillen</a:t>
            </a:r>
          </a:p>
          <a:p>
            <a:pPr lvl="1"/>
            <a:r>
              <a:rPr lang="nl-NL" dirty="0"/>
              <a:t>“Visuele versmalling”</a:t>
            </a:r>
          </a:p>
          <a:p>
            <a:pPr lvl="1"/>
            <a:r>
              <a:rPr lang="nl-NL" dirty="0"/>
              <a:t>Veiligheidsgevoel neemt toe</a:t>
            </a:r>
          </a:p>
          <a:p>
            <a:pPr lvl="1"/>
            <a:r>
              <a:rPr lang="nl-NL" dirty="0"/>
              <a:t>Inrichting ontmoedigt het inhalen fietsers door autoverkeer</a:t>
            </a:r>
          </a:p>
          <a:p>
            <a:r>
              <a:rPr lang="nl-NL" b="1" dirty="0"/>
              <a:t>Nadelen:</a:t>
            </a: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nl-NL" dirty="0"/>
              <a:t>In het noordelijk deel rijden meer auto’s dan fietsers, waardoor een fietsstraat niet gewenst is.</a:t>
            </a:r>
          </a:p>
          <a:p>
            <a:pPr lvl="1"/>
            <a:r>
              <a:rPr lang="nl-NL" dirty="0"/>
              <a:t>Fietsstraat heeft geen juridische status, juridisch gezien is dit gewoon een 30km/u weg.</a:t>
            </a:r>
          </a:p>
          <a:p>
            <a:pPr lvl="1"/>
            <a:endParaRPr lang="nl-NL" b="1" dirty="0"/>
          </a:p>
          <a:p>
            <a:endParaRPr lang="nl-NL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D7-16A9-50D5-73A3-40173210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4B553F-34DF-D89A-106A-C23B6556CC8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220072" y="656677"/>
            <a:ext cx="2520280" cy="3726104"/>
          </a:xfrm>
        </p:spPr>
      </p:pic>
    </p:spTree>
    <p:extLst>
      <p:ext uri="{BB962C8B-B14F-4D97-AF65-F5344CB8AC3E}">
        <p14:creationId xmlns:p14="http://schemas.microsoft.com/office/powerpoint/2010/main" val="363365695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ff75f03eec8c3724c0bec16bba247d597373"/>
</p:tagLst>
</file>

<file path=ppt/theme/theme1.xml><?xml version="1.0" encoding="utf-8"?>
<a:theme xmlns:a="http://schemas.openxmlformats.org/drawingml/2006/main" name="Office Theme">
  <a:themeElements>
    <a:clrScheme name="Corporate">
      <a:dk1>
        <a:srgbClr val="00577E"/>
      </a:dk1>
      <a:lt1>
        <a:sysClr val="window" lastClr="FFFFFF"/>
      </a:lt1>
      <a:dk2>
        <a:srgbClr val="00577E"/>
      </a:dk2>
      <a:lt2>
        <a:srgbClr val="FFFFFF"/>
      </a:lt2>
      <a:accent1>
        <a:srgbClr val="A5C100"/>
      </a:accent1>
      <a:accent2>
        <a:srgbClr val="0086A8"/>
      </a:accent2>
      <a:accent3>
        <a:srgbClr val="00577E"/>
      </a:accent3>
      <a:accent4>
        <a:srgbClr val="E31F18"/>
      </a:accent4>
      <a:accent5>
        <a:srgbClr val="72971B"/>
      </a:accent5>
      <a:accent6>
        <a:srgbClr val="696868"/>
      </a:accent6>
      <a:hlink>
        <a:srgbClr val="1F497D"/>
      </a:hlink>
      <a:folHlink>
        <a:srgbClr val="1F497D"/>
      </a:folHlink>
    </a:clrScheme>
    <a:fontScheme name="Custom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77E"/>
        </a:solidFill>
        <a:ln>
          <a:noFill/>
        </a:ln>
        <a:effectLst/>
      </a:spPr>
      <a:bodyPr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n Screen 16x9.potx" id="{3E884EE2-DB87-4FD3-8A99-4EC75E4BF6BC}" vid="{344D33CE-B91F-4D83-888A-91258006D4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 Screen 16x9</Template>
  <TotalTime>557</TotalTime>
  <Words>535</Words>
  <Application>Microsoft Office PowerPoint</Application>
  <PresentationFormat>Diavoorstelling (16:9)</PresentationFormat>
  <Paragraphs>90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Parallelweg N209</vt:lpstr>
      <vt:lpstr>Opening</vt:lpstr>
      <vt:lpstr>Hoe ziet de avond eruit</vt:lpstr>
      <vt:lpstr>Aanleiding herinrichting</vt:lpstr>
      <vt:lpstr>Opgaven</vt:lpstr>
      <vt:lpstr>Toelichting op ontwerp parallelweg-west </vt:lpstr>
      <vt:lpstr>Hoe ziet dat eruit?</vt:lpstr>
      <vt:lpstr>Fietsstroken</vt:lpstr>
      <vt:lpstr>Fietsstraat</vt:lpstr>
      <vt:lpstr>Het ontwerp</vt:lpstr>
      <vt:lpstr>Kruispunt Bergschenhoek</vt:lpstr>
      <vt:lpstr>Kruispunt Anthuriumweg</vt:lpstr>
      <vt:lpstr>Kruispunt Bleiswijk</vt:lpstr>
      <vt:lpstr>Vervolgproces</vt:lpstr>
    </vt:vector>
  </TitlesOfParts>
  <Company>Royal HaskoningDHV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Parallelweg N209</dc:title>
  <dc:creator>Marco van der Linden</dc:creator>
  <cp:lastModifiedBy>Ronald de Waal</cp:lastModifiedBy>
  <cp:revision>9</cp:revision>
  <cp:lastPrinted>2016-05-11T07:06:19Z</cp:lastPrinted>
  <dcterms:created xsi:type="dcterms:W3CDTF">2023-03-27T11:53:06Z</dcterms:created>
  <dcterms:modified xsi:type="dcterms:W3CDTF">2023-04-03T13:43:19Z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Type">
    <vt:lpwstr>On Screen 16x9 </vt:lpwstr>
  </property>
  <property fmtid="{D5CDD505-2E9C-101B-9397-08002B2CF9AE}" pid="3" name="cboBrand">
    <vt:lpwstr>Royal HaskoningDHV</vt:lpwstr>
  </property>
  <property fmtid="{D5CDD505-2E9C-101B-9397-08002B2CF9AE}" pid="4" name="cboColorScheme">
    <vt:lpwstr>Corporate</vt:lpwstr>
  </property>
  <property fmtid="{D5CDD505-2E9C-101B-9397-08002B2CF9AE}" pid="5" name="cboColour">
    <vt:lpwstr>Corporate</vt:lpwstr>
  </property>
  <property fmtid="{D5CDD505-2E9C-101B-9397-08002B2CF9AE}" pid="6" name="chkFooterDate">
    <vt:lpwstr>-1</vt:lpwstr>
  </property>
  <property fmtid="{D5CDD505-2E9C-101B-9397-08002B2CF9AE}" pid="7" name="chkFooterTitle">
    <vt:lpwstr>-1</vt:lpwstr>
  </property>
  <property fmtid="{D5CDD505-2E9C-101B-9397-08002B2CF9AE}" pid="8" name="chkSlideNumbers">
    <vt:lpwstr>-1</vt:lpwstr>
  </property>
  <property fmtid="{D5CDD505-2E9C-101B-9397-08002B2CF9AE}" pid="9" name="chkFooterLogo">
    <vt:lpwstr>-1</vt:lpwstr>
  </property>
  <property fmtid="{D5CDD505-2E9C-101B-9397-08002B2CF9AE}" pid="10" name="cboProfile">
    <vt:lpwstr>Marco van der Linden - Basis</vt:lpwstr>
  </property>
  <property fmtid="{D5CDD505-2E9C-101B-9397-08002B2CF9AE}" pid="11" name="cboPresentationCoverType">
    <vt:lpwstr>No image</vt:lpwstr>
  </property>
  <property fmtid="{D5CDD505-2E9C-101B-9397-08002B2CF9AE}" pid="12" name="txtAuthor">
    <vt:lpwstr>Marco van der Linden</vt:lpwstr>
  </property>
  <property fmtid="{D5CDD505-2E9C-101B-9397-08002B2CF9AE}" pid="13" name="txtSubtitle">
    <vt:lpwstr>Bewonersavond</vt:lpwstr>
  </property>
  <property fmtid="{D5CDD505-2E9C-101B-9397-08002B2CF9AE}" pid="14" name="txtPresentationText">
    <vt:lpwstr/>
  </property>
  <property fmtid="{D5CDD505-2E9C-101B-9397-08002B2CF9AE}" pid="15" name="txtTitleRight">
    <vt:lpwstr/>
  </property>
  <property fmtid="{D5CDD505-2E9C-101B-9397-08002B2CF9AE}" pid="16" name="txtTitle">
    <vt:lpwstr>Parallelweg N209</vt:lpwstr>
  </property>
  <property fmtid="{D5CDD505-2E9C-101B-9397-08002B2CF9AE}" pid="17" name="cboLanguage">
    <vt:lpwstr>Dutch</vt:lpwstr>
  </property>
  <property fmtid="{D5CDD505-2E9C-101B-9397-08002B2CF9AE}" pid="18" name="cboType">
    <vt:lpwstr>Presentation - PP</vt:lpwstr>
  </property>
  <property fmtid="{D5CDD505-2E9C-101B-9397-08002B2CF9AE}" pid="19" name="txtNumber">
    <vt:lpwstr>0001</vt:lpwstr>
  </property>
  <property fmtid="{D5CDD505-2E9C-101B-9397-08002B2CF9AE}" pid="20" name="txtProjectNr">
    <vt:lpwstr>BH8315</vt:lpwstr>
  </property>
  <property fmtid="{D5CDD505-2E9C-101B-9397-08002B2CF9AE}" pid="21" name="cboStatus">
    <vt:lpwstr>Draft</vt:lpwstr>
  </property>
  <property fmtid="{D5CDD505-2E9C-101B-9397-08002B2CF9AE}" pid="22" name="txtRevisionNr">
    <vt:lpwstr>1</vt:lpwstr>
  </property>
  <property fmtid="{D5CDD505-2E9C-101B-9397-08002B2CF9AE}" pid="23" name="cboMetaDataRefType">
    <vt:lpwstr>Project deliverable ID codes</vt:lpwstr>
  </property>
  <property fmtid="{D5CDD505-2E9C-101B-9397-08002B2CF9AE}" pid="24" name="txtBimField4">
    <vt:lpwstr>X</vt:lpwstr>
  </property>
  <property fmtid="{D5CDD505-2E9C-101B-9397-08002B2CF9AE}" pid="25" name="txtReferenceCode">
    <vt:lpwstr>BH8315-RHD-XX-XX-PP-X-0001</vt:lpwstr>
  </property>
  <property fmtid="{D5CDD505-2E9C-101B-9397-08002B2CF9AE}" pid="26" name="txtBimField3">
    <vt:lpwstr>XX</vt:lpwstr>
  </property>
  <property fmtid="{D5CDD505-2E9C-101B-9397-08002B2CF9AE}" pid="27" name="txtBimField1">
    <vt:lpwstr>RHD</vt:lpwstr>
  </property>
  <property fmtid="{D5CDD505-2E9C-101B-9397-08002B2CF9AE}" pid="28" name="txtBimField2">
    <vt:lpwstr>XX</vt:lpwstr>
  </property>
  <property fmtid="{D5CDD505-2E9C-101B-9397-08002B2CF9AE}" pid="29" name="cboClassification">
    <vt:lpwstr>Project related</vt:lpwstr>
  </property>
  <property fmtid="{D5CDD505-2E9C-101B-9397-08002B2CF9AE}" pid="30" name="CreatedWithVersion">
    <vt:lpwstr>27.10.22.0</vt:lpwstr>
  </property>
  <property fmtid="{D5CDD505-2E9C-101B-9397-08002B2CF9AE}" pid="31" name="do_LanguageID">
    <vt:lpwstr>1043</vt:lpwstr>
  </property>
  <property fmtid="{D5CDD505-2E9C-101B-9397-08002B2CF9AE}" pid="32" name="Date">
    <vt:lpwstr>30 March 2023</vt:lpwstr>
  </property>
</Properties>
</file>